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3" r:id="rId2"/>
    <p:sldId id="298" r:id="rId3"/>
    <p:sldId id="299" r:id="rId4"/>
    <p:sldId id="276" r:id="rId5"/>
    <p:sldId id="295" r:id="rId6"/>
    <p:sldId id="296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660" autoAdjust="0"/>
  </p:normalViewPr>
  <p:slideViewPr>
    <p:cSldViewPr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EFF37B-5FDE-4562-86FB-3EA05E3C195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92F8AC-DB8D-45B8-8771-C6FD2AEDA808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 sz="1600" dirty="0"/>
        </a:p>
      </dgm:t>
    </dgm:pt>
    <dgm:pt modelId="{772076F2-1BE7-4982-97DA-632786B5D5B3}" type="parTrans" cxnId="{C715F036-7625-49F6-AFFC-F1E90566BF42}">
      <dgm:prSet/>
      <dgm:spPr/>
      <dgm:t>
        <a:bodyPr/>
        <a:lstStyle/>
        <a:p>
          <a:endParaRPr lang="ru-RU"/>
        </a:p>
      </dgm:t>
    </dgm:pt>
    <dgm:pt modelId="{DDF29FB3-52C1-4D28-989F-530CE399BE23}" type="sibTrans" cxnId="{C715F036-7625-49F6-AFFC-F1E90566BF42}">
      <dgm:prSet/>
      <dgm:spPr/>
      <dgm:t>
        <a:bodyPr/>
        <a:lstStyle/>
        <a:p>
          <a:endParaRPr lang="ru-RU"/>
        </a:p>
      </dgm:t>
    </dgm:pt>
    <dgm:pt modelId="{BA79B92C-E25B-4BAF-ABB0-43DCF36368C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Работа в версии 4.0 АИС МГС (доработка АИС МГС)</a:t>
          </a:r>
          <a:endParaRPr lang="ru-RU" sz="1800" dirty="0"/>
        </a:p>
      </dgm:t>
    </dgm:pt>
    <dgm:pt modelId="{EC927673-85A8-4D66-A463-12C039277698}" type="parTrans" cxnId="{2C2DCA03-4BAB-449A-A095-901A499713D3}">
      <dgm:prSet/>
      <dgm:spPr/>
      <dgm:t>
        <a:bodyPr/>
        <a:lstStyle/>
        <a:p>
          <a:endParaRPr lang="ru-RU"/>
        </a:p>
      </dgm:t>
    </dgm:pt>
    <dgm:pt modelId="{BFA09B69-50E8-4454-A023-C0B2807097BA}" type="sibTrans" cxnId="{2C2DCA03-4BAB-449A-A095-901A499713D3}">
      <dgm:prSet/>
      <dgm:spPr/>
      <dgm:t>
        <a:bodyPr/>
        <a:lstStyle/>
        <a:p>
          <a:endParaRPr lang="ru-RU"/>
        </a:p>
      </dgm:t>
    </dgm:pt>
    <dgm:pt modelId="{270E8B45-456C-457B-AA0A-DD45597B3047}">
      <dgm:prSet phldrT="[Текст]" custT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 sz="1600" dirty="0"/>
        </a:p>
      </dgm:t>
    </dgm:pt>
    <dgm:pt modelId="{48B154C8-0C39-4539-AA6D-C21982EF0D17}" type="parTrans" cxnId="{3843A51E-2AC0-4523-9306-E7284620BE5B}">
      <dgm:prSet/>
      <dgm:spPr/>
      <dgm:t>
        <a:bodyPr/>
        <a:lstStyle/>
        <a:p>
          <a:endParaRPr lang="ru-RU"/>
        </a:p>
      </dgm:t>
    </dgm:pt>
    <dgm:pt modelId="{0A7F242D-4DB8-48C7-A8BF-CB3DFF389612}" type="sibTrans" cxnId="{3843A51E-2AC0-4523-9306-E7284620BE5B}">
      <dgm:prSet/>
      <dgm:spPr/>
      <dgm:t>
        <a:bodyPr/>
        <a:lstStyle/>
        <a:p>
          <a:endParaRPr lang="ru-RU"/>
        </a:p>
      </dgm:t>
    </dgm:pt>
    <dgm:pt modelId="{D8E101B7-8396-4BEB-8D4B-DF2A91B44A3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/>
            <a:t>Работа в действующей версии АИС МГС</a:t>
          </a:r>
          <a:endParaRPr lang="ru-RU" dirty="0"/>
        </a:p>
      </dgm:t>
    </dgm:pt>
    <dgm:pt modelId="{DB755C73-D1A2-4CAC-933B-D3271E627E96}" type="sibTrans" cxnId="{711AAE08-1026-479D-B12C-CCA1D19531E1}">
      <dgm:prSet/>
      <dgm:spPr/>
      <dgm:t>
        <a:bodyPr/>
        <a:lstStyle/>
        <a:p>
          <a:endParaRPr lang="ru-RU"/>
        </a:p>
      </dgm:t>
    </dgm:pt>
    <dgm:pt modelId="{C0FB77EC-5061-446A-B757-E2FF64FE0932}" type="parTrans" cxnId="{711AAE08-1026-479D-B12C-CCA1D19531E1}">
      <dgm:prSet/>
      <dgm:spPr/>
      <dgm:t>
        <a:bodyPr/>
        <a:lstStyle/>
        <a:p>
          <a:endParaRPr lang="ru-RU"/>
        </a:p>
      </dgm:t>
    </dgm:pt>
    <dgm:pt modelId="{04D55469-8046-4203-8E71-D5B8C2161444}" type="pres">
      <dgm:prSet presAssocID="{C4EFF37B-5FDE-4562-86FB-3EA05E3C195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5EB6CC-40E3-4B7B-93E8-F082925100A3}" type="pres">
      <dgm:prSet presAssocID="{D8E101B7-8396-4BEB-8D4B-DF2A91B44A31}" presName="composite" presStyleCnt="0"/>
      <dgm:spPr/>
    </dgm:pt>
    <dgm:pt modelId="{0B3B29D0-B475-41ED-938F-4F7FF48E6F01}" type="pres">
      <dgm:prSet presAssocID="{D8E101B7-8396-4BEB-8D4B-DF2A91B44A31}" presName="parTx" presStyleLbl="alignNode1" presStyleIdx="0" presStyleCnt="2" custScaleY="81249" custLinFactNeighborX="5566" custLinFactNeighborY="-216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2862F2-1106-4047-BC3B-E598B3392E22}" type="pres">
      <dgm:prSet presAssocID="{D8E101B7-8396-4BEB-8D4B-DF2A91B44A31}" presName="desTx" presStyleLbl="alignAccFollowNode1" presStyleIdx="0" presStyleCnt="2" custLinFactNeighborX="6352" custLinFactNeighborY="-72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DAA55-8EDE-4B06-B516-13EA2838EFC6}" type="pres">
      <dgm:prSet presAssocID="{DB755C73-D1A2-4CAC-933B-D3271E627E96}" presName="space" presStyleCnt="0"/>
      <dgm:spPr/>
    </dgm:pt>
    <dgm:pt modelId="{66B587F3-CFA5-443E-AAE2-F02C5ACD313C}" type="pres">
      <dgm:prSet presAssocID="{BA79B92C-E25B-4BAF-ABB0-43DCF36368CE}" presName="composite" presStyleCnt="0"/>
      <dgm:spPr/>
    </dgm:pt>
    <dgm:pt modelId="{CC32FA86-E6AD-442E-A6C6-AE18B617472C}" type="pres">
      <dgm:prSet presAssocID="{BA79B92C-E25B-4BAF-ABB0-43DCF36368CE}" presName="parTx" presStyleLbl="alignNode1" presStyleIdx="1" presStyleCnt="2" custScaleY="82449" custLinFactNeighborX="-487" custLinFactNeighborY="-289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0A50C-56DB-440D-8CC8-5EA7517FDA55}" type="pres">
      <dgm:prSet presAssocID="{BA79B92C-E25B-4BAF-ABB0-43DCF36368CE}" presName="desTx" presStyleLbl="alignAccFollowNode1" presStyleIdx="1" presStyleCnt="2" custLinFactNeighborX="-487" custLinFactNeighborY="-7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B95F22-C99A-44A0-90E4-7C6DF50742B4}" type="presOf" srcId="{BA79B92C-E25B-4BAF-ABB0-43DCF36368CE}" destId="{CC32FA86-E6AD-442E-A6C6-AE18B617472C}" srcOrd="0" destOrd="0" presId="urn:microsoft.com/office/officeart/2005/8/layout/hList1"/>
    <dgm:cxn modelId="{991245C7-AA18-48B4-A1C4-CE16D9525EF8}" type="presOf" srcId="{0492F8AC-DB8D-45B8-8771-C6FD2AEDA808}" destId="{F52862F2-1106-4047-BC3B-E598B3392E22}" srcOrd="0" destOrd="0" presId="urn:microsoft.com/office/officeart/2005/8/layout/hList1"/>
    <dgm:cxn modelId="{66DBD260-7B88-4F04-B85B-B94D460BB7D2}" type="presOf" srcId="{D8E101B7-8396-4BEB-8D4B-DF2A91B44A31}" destId="{0B3B29D0-B475-41ED-938F-4F7FF48E6F01}" srcOrd="0" destOrd="0" presId="urn:microsoft.com/office/officeart/2005/8/layout/hList1"/>
    <dgm:cxn modelId="{2C2DCA03-4BAB-449A-A095-901A499713D3}" srcId="{C4EFF37B-5FDE-4562-86FB-3EA05E3C1950}" destId="{BA79B92C-E25B-4BAF-ABB0-43DCF36368CE}" srcOrd="1" destOrd="0" parTransId="{EC927673-85A8-4D66-A463-12C039277698}" sibTransId="{BFA09B69-50E8-4454-A023-C0B2807097BA}"/>
    <dgm:cxn modelId="{A895C4B0-C00F-413A-9263-DAAF9D93547D}" type="presOf" srcId="{270E8B45-456C-457B-AA0A-DD45597B3047}" destId="{5680A50C-56DB-440D-8CC8-5EA7517FDA55}" srcOrd="0" destOrd="0" presId="urn:microsoft.com/office/officeart/2005/8/layout/hList1"/>
    <dgm:cxn modelId="{711AAE08-1026-479D-B12C-CCA1D19531E1}" srcId="{C4EFF37B-5FDE-4562-86FB-3EA05E3C1950}" destId="{D8E101B7-8396-4BEB-8D4B-DF2A91B44A31}" srcOrd="0" destOrd="0" parTransId="{C0FB77EC-5061-446A-B757-E2FF64FE0932}" sibTransId="{DB755C73-D1A2-4CAC-933B-D3271E627E96}"/>
    <dgm:cxn modelId="{E348F31C-9CFD-4AAC-AAC1-2E2FADB9643B}" type="presOf" srcId="{C4EFF37B-5FDE-4562-86FB-3EA05E3C1950}" destId="{04D55469-8046-4203-8E71-D5B8C2161444}" srcOrd="0" destOrd="0" presId="urn:microsoft.com/office/officeart/2005/8/layout/hList1"/>
    <dgm:cxn modelId="{C715F036-7625-49F6-AFFC-F1E90566BF42}" srcId="{D8E101B7-8396-4BEB-8D4B-DF2A91B44A31}" destId="{0492F8AC-DB8D-45B8-8771-C6FD2AEDA808}" srcOrd="0" destOrd="0" parTransId="{772076F2-1BE7-4982-97DA-632786B5D5B3}" sibTransId="{DDF29FB3-52C1-4D28-989F-530CE399BE23}"/>
    <dgm:cxn modelId="{3843A51E-2AC0-4523-9306-E7284620BE5B}" srcId="{BA79B92C-E25B-4BAF-ABB0-43DCF36368CE}" destId="{270E8B45-456C-457B-AA0A-DD45597B3047}" srcOrd="0" destOrd="0" parTransId="{48B154C8-0C39-4539-AA6D-C21982EF0D17}" sibTransId="{0A7F242D-4DB8-48C7-A8BF-CB3DFF389612}"/>
    <dgm:cxn modelId="{B6A82704-23F2-4949-B2C5-6438F8BBE5B2}" type="presParOf" srcId="{04D55469-8046-4203-8E71-D5B8C2161444}" destId="{BF5EB6CC-40E3-4B7B-93E8-F082925100A3}" srcOrd="0" destOrd="0" presId="urn:microsoft.com/office/officeart/2005/8/layout/hList1"/>
    <dgm:cxn modelId="{3AF9A969-47B8-45BD-AC9B-2308BB2C9D49}" type="presParOf" srcId="{BF5EB6CC-40E3-4B7B-93E8-F082925100A3}" destId="{0B3B29D0-B475-41ED-938F-4F7FF48E6F01}" srcOrd="0" destOrd="0" presId="urn:microsoft.com/office/officeart/2005/8/layout/hList1"/>
    <dgm:cxn modelId="{4321311A-536B-4DCF-8F10-6F985646EE62}" type="presParOf" srcId="{BF5EB6CC-40E3-4B7B-93E8-F082925100A3}" destId="{F52862F2-1106-4047-BC3B-E598B3392E22}" srcOrd="1" destOrd="0" presId="urn:microsoft.com/office/officeart/2005/8/layout/hList1"/>
    <dgm:cxn modelId="{274F43F0-250B-4CF4-8028-9136883575EC}" type="presParOf" srcId="{04D55469-8046-4203-8E71-D5B8C2161444}" destId="{2E4DAA55-8EDE-4B06-B516-13EA2838EFC6}" srcOrd="1" destOrd="0" presId="urn:microsoft.com/office/officeart/2005/8/layout/hList1"/>
    <dgm:cxn modelId="{55F2AF84-3673-4216-8C0B-6DFE0DCA78F1}" type="presParOf" srcId="{04D55469-8046-4203-8E71-D5B8C2161444}" destId="{66B587F3-CFA5-443E-AAE2-F02C5ACD313C}" srcOrd="2" destOrd="0" presId="urn:microsoft.com/office/officeart/2005/8/layout/hList1"/>
    <dgm:cxn modelId="{B06112F7-08E4-40B0-9B3C-ED5834518F2B}" type="presParOf" srcId="{66B587F3-CFA5-443E-AAE2-F02C5ACD313C}" destId="{CC32FA86-E6AD-442E-A6C6-AE18B617472C}" srcOrd="0" destOrd="0" presId="urn:microsoft.com/office/officeart/2005/8/layout/hList1"/>
    <dgm:cxn modelId="{E979DFC9-DA7C-47E0-AB20-AD627261EA1D}" type="presParOf" srcId="{66B587F3-CFA5-443E-AAE2-F02C5ACD313C}" destId="{5680A50C-56DB-440D-8CC8-5EA7517FDA5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B29D0-B475-41ED-938F-4F7FF48E6F01}">
      <dsp:nvSpPr>
        <dsp:cNvPr id="0" name=""/>
        <dsp:cNvSpPr/>
      </dsp:nvSpPr>
      <dsp:spPr>
        <a:xfrm>
          <a:off x="215419" y="0"/>
          <a:ext cx="3869550" cy="123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Работа в действующей версии АИС МГС</a:t>
          </a:r>
          <a:endParaRPr lang="ru-RU" kern="1200" dirty="0"/>
        </a:p>
      </dsp:txBody>
      <dsp:txXfrm>
        <a:off x="215419" y="0"/>
        <a:ext cx="3869550" cy="1239285"/>
      </dsp:txXfrm>
    </dsp:sp>
    <dsp:sp modelId="{F52862F2-1106-4047-BC3B-E598B3392E22}">
      <dsp:nvSpPr>
        <dsp:cNvPr id="0" name=""/>
        <dsp:cNvSpPr/>
      </dsp:nvSpPr>
      <dsp:spPr>
        <a:xfrm>
          <a:off x="245834" y="1224148"/>
          <a:ext cx="3869550" cy="2810880"/>
        </a:xfrm>
        <a:prstGeom prst="rect">
          <a:avLst/>
        </a:prstGeom>
        <a:solidFill>
          <a:schemeClr val="bg1">
            <a:alpha val="9000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245834" y="1224148"/>
        <a:ext cx="3869550" cy="2810880"/>
      </dsp:txXfrm>
    </dsp:sp>
    <dsp:sp modelId="{CC32FA86-E6AD-442E-A6C6-AE18B617472C}">
      <dsp:nvSpPr>
        <dsp:cNvPr id="0" name=""/>
        <dsp:cNvSpPr/>
      </dsp:nvSpPr>
      <dsp:spPr>
        <a:xfrm>
          <a:off x="4392483" y="0"/>
          <a:ext cx="3869550" cy="1276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/>
            <a:t>Работа в версии 4.0 АИС МГС (доработка АИС МГС)</a:t>
          </a:r>
          <a:endParaRPr lang="ru-RU" sz="1800" kern="1200" dirty="0"/>
        </a:p>
      </dsp:txBody>
      <dsp:txXfrm>
        <a:off x="4392483" y="0"/>
        <a:ext cx="3869550" cy="1276162"/>
      </dsp:txXfrm>
    </dsp:sp>
    <dsp:sp modelId="{5680A50C-56DB-440D-8CC8-5EA7517FDA55}">
      <dsp:nvSpPr>
        <dsp:cNvPr id="0" name=""/>
        <dsp:cNvSpPr/>
      </dsp:nvSpPr>
      <dsp:spPr>
        <a:xfrm>
          <a:off x="4392483" y="1224137"/>
          <a:ext cx="3869550" cy="2810880"/>
        </a:xfrm>
        <a:prstGeom prst="rect">
          <a:avLst/>
        </a:prstGeom>
        <a:solidFill>
          <a:schemeClr val="bg1">
            <a:alpha val="90000"/>
          </a:schemeClr>
        </a:solidFill>
        <a:ln w="425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4392483" y="1224137"/>
        <a:ext cx="3869550" cy="281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AFF73-1506-4031-AF52-9F277F29794E}" type="datetimeFigureOut">
              <a:rPr lang="ru-RU" smtClean="0"/>
              <a:pPr/>
              <a:t>24.06.2016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BA099-575B-464A-9FBE-133B1BC606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7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DFAE98-D1BB-4B7C-93CC-B71196C9133A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7F0EC2-6696-417E-B011-B3E6F3BA8F78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9D3ADB-6181-4973-886E-BBA5CC22401F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D6AEB3-C5DB-4387-A37E-85E75AB7E872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F9CF-BE4E-4282-884E-A571049D7ABF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B69812-5533-4CCE-8AE6-E1B6189700B8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C644F-4A4E-4878-BE15-049892A10D3C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165D29-6907-46A4-83A1-A47094BF6430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4D2AA-45DE-41A8-8446-120D62BF2366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F79057-648D-40F6-8867-27F56D4D5FC8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53E614-DBC3-4963-ADCE-6F4824A7336A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58BB7C-DB5D-4674-95E4-F7B23A003F40}" type="datetime1">
              <a:rPr lang="ru-RU" smtClean="0"/>
              <a:pPr/>
              <a:t>24.06.2016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77F8F-7E4E-412E-890C-E8E6C45AC01E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3707903" y="4221088"/>
            <a:ext cx="5009505" cy="1553319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sz="1600" b="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Русс Владимир Григорьевич</a:t>
            </a:r>
            <a:r>
              <a:rPr lang="ru-RU" sz="1600" b="0" dirty="0" smtClean="0">
                <a:solidFill>
                  <a:schemeClr val="tx1"/>
                </a:solidFill>
                <a:latin typeface="Constantia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latin typeface="Constantia"/>
              </a:rPr>
            </a:br>
            <a:r>
              <a:rPr lang="ru-RU" sz="1600" b="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Директор ФБУ «КВФ «Интерстандарт»</a:t>
            </a:r>
            <a:endParaRPr lang="ru-RU" sz="1600" b="0" dirty="0">
              <a:ln>
                <a:solidFill>
                  <a:schemeClr val="tx2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477" y="908720"/>
            <a:ext cx="8183880" cy="331236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n>
                  <a:solidFill>
                    <a:schemeClr val="tx2"/>
                  </a:solidFill>
                </a:ln>
              </a:rPr>
              <a:t>Автоматизированная система </a:t>
            </a:r>
            <a:r>
              <a:rPr lang="ru-RU" dirty="0">
                <a:ln>
                  <a:solidFill>
                    <a:schemeClr val="tx2"/>
                  </a:solidFill>
                </a:ln>
              </a:rPr>
              <a:t>Межгосударственного   совета по стандартизации, метрологии и сертификации  </a:t>
            </a:r>
            <a:r>
              <a:rPr lang="ru-RU" dirty="0" smtClean="0">
                <a:ln>
                  <a:solidFill>
                    <a:schemeClr val="tx2"/>
                  </a:solidFill>
                </a:ln>
              </a:rPr>
              <a:t>(АИС МГС) </a:t>
            </a:r>
            <a:endParaRPr lang="ru-RU" dirty="0">
              <a:ln>
                <a:solidFill>
                  <a:schemeClr val="tx2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467544" y="692696"/>
            <a:ext cx="7869237" cy="4032448"/>
            <a:chOff x="2191" y="488"/>
            <a:chExt cx="12391" cy="5219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auto">
            <a:xfrm>
              <a:off x="2191" y="2485"/>
              <a:ext cx="12391" cy="128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3375" y="4035"/>
              <a:ext cx="10048" cy="6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7. Утверждение МС на заседании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2409" y="488"/>
              <a:ext cx="11956" cy="55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4. Стадия «В набор»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5" name="AutoShape 5"/>
            <p:cNvCxnSpPr>
              <a:cxnSpLocks noChangeShapeType="1"/>
            </p:cNvCxnSpPr>
            <p:nvPr/>
          </p:nvCxnSpPr>
          <p:spPr bwMode="auto">
            <a:xfrm>
              <a:off x="8389" y="104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2409" y="1391"/>
              <a:ext cx="11956" cy="917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5. Стадия «Принятие» -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отправка  на регистрацию в Бюро по стандартам МГС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3520" y="5062"/>
              <a:ext cx="9766" cy="64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6E3BC"/>
                </a:gs>
              </a:gsLst>
              <a:lin ang="54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8. Стадия «Издание»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8" name="AutoShape 8"/>
            <p:cNvCxnSpPr>
              <a:cxnSpLocks noChangeShapeType="1"/>
            </p:cNvCxnSpPr>
            <p:nvPr/>
          </p:nvCxnSpPr>
          <p:spPr bwMode="auto">
            <a:xfrm>
              <a:off x="8390" y="3609"/>
              <a:ext cx="2" cy="4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29" name="AutoShape 9"/>
            <p:cNvCxnSpPr>
              <a:cxnSpLocks noChangeShapeType="1"/>
            </p:cNvCxnSpPr>
            <p:nvPr/>
          </p:nvCxnSpPr>
          <p:spPr bwMode="auto">
            <a:xfrm flipH="1">
              <a:off x="8389" y="230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5130" name="AutoShape 10"/>
            <p:cNvCxnSpPr>
              <a:cxnSpLocks noChangeShapeType="1"/>
            </p:cNvCxnSpPr>
            <p:nvPr/>
          </p:nvCxnSpPr>
          <p:spPr bwMode="auto">
            <a:xfrm>
              <a:off x="8392" y="4699"/>
              <a:ext cx="0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2358" y="2671"/>
              <a:ext cx="12056" cy="9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6. Стадия «Регистрация» - </a:t>
              </a:r>
              <a:endPara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отправка  на регистрацию в Бюро по стандартам МГС (вне системы АИС МГС)</a:t>
              </a: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77F8F-7E4E-412E-890C-E8E6C45AC01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3707903" y="4221088"/>
            <a:ext cx="5009505" cy="1553319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/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dirty="0" smtClean="0">
                <a:ln>
                  <a:solidFill>
                    <a:schemeClr val="tx2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tx2"/>
                  </a:solidFill>
                </a:ln>
              </a:rPr>
            </a:br>
            <a:r>
              <a:rPr lang="ru-RU" sz="1600" b="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Русс Владимир Григорьевич</a:t>
            </a:r>
            <a:r>
              <a:rPr lang="ru-RU" sz="1600" b="0" dirty="0" smtClean="0">
                <a:solidFill>
                  <a:schemeClr val="tx1"/>
                </a:solidFill>
                <a:latin typeface="Constantia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latin typeface="Constantia"/>
              </a:rPr>
            </a:br>
            <a:r>
              <a:rPr lang="ru-RU" sz="1600" b="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</a:rPr>
              <a:t>Директор ФБУ «КВФ «Интерстандарт»</a:t>
            </a:r>
            <a:endParaRPr lang="ru-RU" sz="1600" b="0" dirty="0">
              <a:ln>
                <a:solidFill>
                  <a:schemeClr val="tx2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9643" y="908720"/>
            <a:ext cx="8390829" cy="288032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n>
                  <a:solidFill>
                    <a:schemeClr val="tx2"/>
                  </a:solidFill>
                </a:ln>
              </a:rPr>
              <a:t>C</a:t>
            </a:r>
            <a:r>
              <a:rPr lang="ru-RU" sz="4400" dirty="0" smtClean="0">
                <a:ln>
                  <a:solidFill>
                    <a:schemeClr val="tx2"/>
                  </a:solidFill>
                </a:ln>
              </a:rPr>
              <a:t>ПАСИБО ЗА ВНИМАНИЕ!</a:t>
            </a:r>
            <a:endParaRPr lang="ru-RU" sz="4400" dirty="0">
              <a:ln>
                <a:solidFill>
                  <a:schemeClr val="tx2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512569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Вступление в силу новых версий </a:t>
            </a:r>
            <a:r>
              <a:rPr lang="ru-RU" sz="2400" b="1" dirty="0"/>
              <a:t>основополагающих межгосударственных стандартов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20212" y="2132856"/>
            <a:ext cx="806489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/>
              <a:t>ГОСТ </a:t>
            </a:r>
            <a:r>
              <a:rPr lang="ru-RU" dirty="0" smtClean="0"/>
              <a:t>1.0-2015 «</a:t>
            </a:r>
            <a:r>
              <a:rPr lang="ru-RU" dirty="0"/>
              <a:t>Межгосударственная система стандартизации. Основные положения»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/>
              <a:t>ГОСТ 1.2-2015 «Межгосударственная система стандартизации. Стандарты межгосударственные, правила и рекомендации по межгосударственной стандартизации. Правила разработки, принятия, обновления и отмены»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/>
              <a:t>ГОСТ 1.4-2015 «Межгосударственная система стандартизации. Межгосударственные технические комитеты по стандартизации. Правила создания и деятельности»</a:t>
            </a:r>
          </a:p>
        </p:txBody>
      </p:sp>
    </p:spTree>
    <p:extLst>
      <p:ext uri="{BB962C8B-B14F-4D97-AF65-F5344CB8AC3E}">
        <p14:creationId xmlns:p14="http://schemas.microsoft.com/office/powerpoint/2010/main" val="290276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54868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</a:t>
            </a:r>
            <a:r>
              <a:rPr lang="ru-RU" sz="2400" b="1" dirty="0" smtClean="0"/>
              <a:t>абота </a:t>
            </a:r>
            <a:r>
              <a:rPr lang="ru-RU" sz="2400" b="1" dirty="0"/>
              <a:t>в </a:t>
            </a:r>
            <a:r>
              <a:rPr lang="ru-RU" sz="2400" b="1" dirty="0" smtClean="0"/>
              <a:t>АИС МГС  </a:t>
            </a:r>
            <a:endParaRPr lang="ru-RU" sz="2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20212" y="1340768"/>
            <a:ext cx="8064896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 smtClean="0"/>
              <a:t>	В </a:t>
            </a:r>
            <a:r>
              <a:rPr lang="ru-RU" dirty="0"/>
              <a:t>настоящее время </a:t>
            </a:r>
            <a:r>
              <a:rPr lang="ru-RU" dirty="0" smtClean="0"/>
              <a:t>в рамках АИС МГС МТК выполняют </a:t>
            </a:r>
            <a:r>
              <a:rPr lang="ru-RU" dirty="0"/>
              <a:t>роль </a:t>
            </a:r>
            <a:r>
              <a:rPr lang="ru-RU" dirty="0" smtClean="0"/>
              <a:t>читателей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/>
              <a:t>	</a:t>
            </a:r>
            <a:r>
              <a:rPr lang="ru-RU" dirty="0" smtClean="0"/>
              <a:t>В АИС </a:t>
            </a:r>
            <a:r>
              <a:rPr lang="ru-RU" dirty="0"/>
              <a:t>МГС отсутствует </a:t>
            </a:r>
            <a:r>
              <a:rPr lang="ru-RU" dirty="0" smtClean="0"/>
              <a:t>возможность добавления МТК отзывов, а также возможность голосования </a:t>
            </a:r>
            <a:r>
              <a:rPr lang="ru-RU" dirty="0"/>
              <a:t>МТК по проектам межгосударственных стандартов. </a:t>
            </a:r>
            <a:endParaRPr lang="ru-RU" dirty="0" smtClean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 smtClean="0"/>
              <a:t>	</a:t>
            </a:r>
            <a:r>
              <a:rPr lang="ru-RU" dirty="0"/>
              <a:t>Новые версии основополагающих межгосударственных стандартов ГОСТ 1.2-2015 и ГОСТ 1.4-2015 </a:t>
            </a:r>
            <a:r>
              <a:rPr lang="ru-RU" dirty="0" smtClean="0"/>
              <a:t>требуют </a:t>
            </a:r>
            <a:r>
              <a:rPr lang="ru-RU" dirty="0"/>
              <a:t>принципиально другого подхода к распределению ролей в АИС </a:t>
            </a:r>
            <a:r>
              <a:rPr lang="ru-RU" dirty="0" smtClean="0"/>
              <a:t>МГС.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 smtClean="0"/>
              <a:t>        Отсутствует реальная практика </a:t>
            </a:r>
            <a:r>
              <a:rPr lang="ru-RU" dirty="0"/>
              <a:t>использования новых редакций основополагающих стандартов, также </a:t>
            </a:r>
            <a:r>
              <a:rPr lang="ru-RU" dirty="0" smtClean="0"/>
              <a:t>существуют несоответствия </a:t>
            </a:r>
            <a:r>
              <a:rPr lang="ru-RU" dirty="0"/>
              <a:t>между  ГОСТ 1.2-2015 и проектом  ПМГ </a:t>
            </a:r>
            <a:r>
              <a:rPr lang="ru-RU" dirty="0" smtClean="0"/>
              <a:t>03-.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dirty="0" smtClean="0"/>
              <a:t> Требуют </a:t>
            </a:r>
            <a:r>
              <a:rPr lang="ru-RU" dirty="0"/>
              <a:t>четкого определения </a:t>
            </a:r>
            <a:r>
              <a:rPr lang="ru-RU" dirty="0" smtClean="0"/>
              <a:t>алгоритмы </a:t>
            </a:r>
            <a:r>
              <a:rPr lang="ru-RU" dirty="0"/>
              <a:t>работ по межгосударственной стандартизации в рамках АИС МГС, тщательно </a:t>
            </a:r>
            <a:r>
              <a:rPr lang="ru-RU" dirty="0" smtClean="0"/>
              <a:t>согласованные </a:t>
            </a:r>
            <a:r>
              <a:rPr lang="ru-RU" dirty="0"/>
              <a:t>с государствами-участниками МГС. </a:t>
            </a:r>
            <a:endParaRPr lang="ru-RU" dirty="0" smtClean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3534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Варианты </a:t>
            </a:r>
            <a:r>
              <a:rPr lang="ru-RU" sz="2400" b="1" dirty="0"/>
              <a:t>работы в АИС МГС в соответствии с новыми версиями основополагающих межгосударственных </a:t>
            </a:r>
            <a:r>
              <a:rPr lang="ru-RU" sz="2400" b="1" dirty="0" smtClean="0"/>
              <a:t>стандартов </a:t>
            </a:r>
          </a:p>
          <a:p>
            <a:pPr algn="ctr"/>
            <a:endParaRPr lang="ru-RU" sz="2400" b="1" dirty="0"/>
          </a:p>
          <a:p>
            <a:pPr algn="ctr"/>
            <a:endParaRPr lang="ru-RU" sz="2400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dirty="0" smtClean="0"/>
          </a:p>
          <a:p>
            <a:endParaRPr lang="ru-RU" sz="2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78097756"/>
              </p:ext>
            </p:extLst>
          </p:nvPr>
        </p:nvGraphicFramePr>
        <p:xfrm>
          <a:off x="503548" y="1700808"/>
          <a:ext cx="8280920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28165"/>
            <a:ext cx="1657673" cy="22982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94" y="3068960"/>
            <a:ext cx="2160240" cy="23396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3717032"/>
            <a:ext cx="1535671" cy="153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2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85951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Варианты работы в АИС </a:t>
            </a:r>
            <a:r>
              <a:rPr lang="ru-RU" sz="24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49671" y="1124744"/>
            <a:ext cx="8136904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600" b="1" dirty="0" smtClean="0"/>
              <a:t>Работа в действующей </a:t>
            </a:r>
            <a:r>
              <a:rPr lang="ru-RU" sz="1600" b="1" dirty="0"/>
              <a:t>версии АИС </a:t>
            </a:r>
            <a:r>
              <a:rPr lang="ru-RU" sz="1600" b="1" dirty="0" smtClean="0"/>
              <a:t>МГС (путем принятия организационных решений)</a:t>
            </a:r>
          </a:p>
          <a:p>
            <a:pPr marL="265113" lvl="1" algn="just">
              <a:spcAft>
                <a:spcPts val="600"/>
              </a:spcAft>
            </a:pPr>
            <a:r>
              <a:rPr lang="ru-RU" sz="1600" dirty="0" smtClean="0"/>
              <a:t>Для возможности работы в действующей версии АИС МГС </a:t>
            </a:r>
            <a:r>
              <a:rPr lang="ru-RU" sz="1600" dirty="0"/>
              <a:t>после вступления в действие новых версий основополагающих межгосударственных стандартов  требуется разработка регламента работ национальных органов по стандартизации и Бюро по стандартам </a:t>
            </a:r>
            <a:r>
              <a:rPr lang="ru-RU" sz="1600" dirty="0" smtClean="0"/>
              <a:t>МГС. </a:t>
            </a:r>
          </a:p>
          <a:p>
            <a:pPr marL="265113" lvl="1" algn="just">
              <a:spcAft>
                <a:spcPts val="600"/>
              </a:spcAft>
            </a:pPr>
            <a:r>
              <a:rPr lang="ru-RU" sz="1600" dirty="0" smtClean="0"/>
              <a:t>Данный регламент работы должен учитывать </a:t>
            </a:r>
            <a:r>
              <a:rPr lang="ru-RU" sz="1600" dirty="0"/>
              <a:t>функциональные возможности АИС МГС и требования новых версий основополагающих межгосударственных </a:t>
            </a:r>
            <a:r>
              <a:rPr lang="ru-RU" sz="1600" dirty="0" smtClean="0"/>
              <a:t>стандартов. </a:t>
            </a:r>
          </a:p>
          <a:p>
            <a:pPr marL="265113" lvl="1" algn="just">
              <a:spcAft>
                <a:spcPts val="600"/>
              </a:spcAft>
            </a:pPr>
            <a:r>
              <a:rPr lang="ru-RU" sz="1600" dirty="0" smtClean="0"/>
              <a:t>Реализация полномочий МТК при этом должна осуществляться путем направления представителями МТК информации в свои национальные органы.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ru-RU" sz="1600" dirty="0" smtClean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600" b="1" dirty="0"/>
              <a:t>Работа в </a:t>
            </a:r>
            <a:r>
              <a:rPr lang="ru-RU" sz="1600" b="1" dirty="0" smtClean="0"/>
              <a:t> </a:t>
            </a:r>
            <a:r>
              <a:rPr lang="ru-RU" sz="1600" b="1" dirty="0"/>
              <a:t>версии </a:t>
            </a:r>
            <a:r>
              <a:rPr lang="ru-RU" sz="1600" b="1" dirty="0" smtClean="0"/>
              <a:t>4.0 АИС </a:t>
            </a:r>
            <a:r>
              <a:rPr lang="ru-RU" sz="1600" b="1" dirty="0"/>
              <a:t>МГС </a:t>
            </a:r>
            <a:r>
              <a:rPr lang="ru-RU" sz="1600" b="1" dirty="0" smtClean="0"/>
              <a:t>(техническая организация)</a:t>
            </a:r>
            <a:endParaRPr lang="ru-RU" sz="1600" b="1" dirty="0"/>
          </a:p>
          <a:p>
            <a:pPr marL="265113"/>
            <a:r>
              <a:rPr lang="ru-RU" sz="1600" dirty="0"/>
              <a:t>Для создания АИС МГС версии 4.0 требуется разработка технического задания, тщательно согласованного с государствами-участниками МГС.</a:t>
            </a:r>
          </a:p>
          <a:p>
            <a:pPr marL="265113"/>
            <a:r>
              <a:rPr lang="ru-RU" sz="1600" dirty="0"/>
              <a:t>Разработка АИС МГС версии 4.0 в соответствии  с техническим заданием, согласованным </a:t>
            </a:r>
            <a:r>
              <a:rPr lang="ru-RU" dirty="0"/>
              <a:t>с государствами-участниками МГС.</a:t>
            </a:r>
          </a:p>
        </p:txBody>
      </p:sp>
    </p:spTree>
    <p:extLst>
      <p:ext uri="{BB962C8B-B14F-4D97-AF65-F5344CB8AC3E}">
        <p14:creationId xmlns:p14="http://schemas.microsoft.com/office/powerpoint/2010/main" val="13104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11560" y="404664"/>
            <a:ext cx="8007255" cy="50765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1. Планирование Программы работ по межгосударственной стандартизации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(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ПМС) 1 раздел АИС МГС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95536" y="5629089"/>
            <a:ext cx="8288475" cy="32019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Утверждение проекта ПМС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475656" y="6072084"/>
            <a:ext cx="5998786" cy="3092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ПМС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11733" y="980728"/>
            <a:ext cx="8336731" cy="4441625"/>
            <a:chOff x="1339" y="1304"/>
            <a:chExt cx="12525" cy="8115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1339" y="4418"/>
              <a:ext cx="12525" cy="297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7649" y="1812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3455" y="2175"/>
              <a:ext cx="7890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Первая редакция ПМС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455" y="7694"/>
              <a:ext cx="9013" cy="81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Простановка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3455" y="8867"/>
              <a:ext cx="9013" cy="55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Окончательная редакция проекта ПМС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2662" y="1304"/>
              <a:ext cx="10265" cy="5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108000" tIns="10800" rIns="108000" bIns="108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Поступление предложений по МС от национальных органов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4473" y="7259"/>
              <a:ext cx="276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7829" y="85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1545" y="4572"/>
              <a:ext cx="6104" cy="92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 рамках МТК, имеющего в своем составе достаточное количество членов (≥4)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8094" y="4572"/>
              <a:ext cx="5554" cy="9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Предложение вне МТК, предложение в рамках МТК, не имеющего в своем составе достаточное количество членов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 flipH="1">
              <a:off x="5168" y="4122"/>
              <a:ext cx="1837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549" y="5856"/>
              <a:ext cx="6104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Заинтересованности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государств-активных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членов МТК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8094" y="5856"/>
              <a:ext cx="5561" cy="131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Определение заинтересованности НО в разработке проектов межгосударственных стандартов других стран-участниц МГС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AutoShape 19"/>
            <p:cNvSpPr>
              <a:spLocks noChangeArrowheads="1"/>
            </p:cNvSpPr>
            <p:nvPr/>
          </p:nvSpPr>
          <p:spPr bwMode="auto">
            <a:xfrm>
              <a:off x="6222" y="3046"/>
              <a:ext cx="2781" cy="1372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Указатель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8370" y="4122"/>
              <a:ext cx="1763" cy="4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>
              <a:off x="7652" y="275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 flipH="1">
              <a:off x="8292" y="7259"/>
              <a:ext cx="2340" cy="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4473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10537" y="54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67544" y="559004"/>
            <a:ext cx="8377542" cy="5657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2. Первая редакция –  Стадия «Рассмотрение» (2-3 месяца)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 раздел АИС МГС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645085" y="1314200"/>
            <a:ext cx="7671331" cy="4563072"/>
            <a:chOff x="2243" y="1640"/>
            <a:chExt cx="11270" cy="6226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2243" y="2327"/>
              <a:ext cx="5845" cy="185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3031" y="4290"/>
              <a:ext cx="10482" cy="246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4157" y="5562"/>
              <a:ext cx="8437" cy="97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промежуточной/окончательной редакции проекта 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2512" y="2516"/>
              <a:ext cx="5142" cy="137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 algn="ctr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представителями  МТК, кроме представителей  государства разработчика по темам, разрабатываемым в рамках МТК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0" name="AutoShape 8"/>
            <p:cNvCxnSpPr>
              <a:cxnSpLocks noChangeShapeType="1"/>
            </p:cNvCxnSpPr>
            <p:nvPr/>
          </p:nvCxnSpPr>
          <p:spPr bwMode="auto">
            <a:xfrm>
              <a:off x="8187" y="6537"/>
              <a:ext cx="1" cy="4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3031" y="1640"/>
              <a:ext cx="9896" cy="5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первой редакции проекта стандарта НО и пояснительной записки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8495" y="2461"/>
              <a:ext cx="4705" cy="147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Добавление отзывов НО на темы других стран-участниц МГС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>
              <a:off x="7654" y="3192"/>
              <a:ext cx="82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3084" name="AutoShape 12"/>
            <p:cNvCxnSpPr>
              <a:cxnSpLocks noChangeShapeType="1"/>
            </p:cNvCxnSpPr>
            <p:nvPr/>
          </p:nvCxnSpPr>
          <p:spPr bwMode="auto">
            <a:xfrm>
              <a:off x="10850" y="3913"/>
              <a:ext cx="0" cy="5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3085" name="AutoShape 13"/>
            <p:cNvCxnSpPr>
              <a:cxnSpLocks noChangeShapeType="1"/>
            </p:cNvCxnSpPr>
            <p:nvPr/>
          </p:nvCxnSpPr>
          <p:spPr bwMode="auto">
            <a:xfrm>
              <a:off x="5307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>
              <a:off x="10751" y="2160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3354" y="4474"/>
              <a:ext cx="9825" cy="87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Промежуточная редакция - Стадия «Рассмотрение» (2-3 месяца)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(стадия может повторяться несколько раз)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3968" y="7036"/>
              <a:ext cx="8437" cy="83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Подготовка окончательной редакции проекта стандарта разработчиком на основании полученных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83568" y="548680"/>
            <a:ext cx="8026400" cy="430619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3. Голосование   -  Стадия «Окончательная редакция» (2 месяца)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14" name="Group 18"/>
          <p:cNvGrpSpPr>
            <a:grpSpLocks/>
          </p:cNvGrpSpPr>
          <p:nvPr/>
        </p:nvGrpSpPr>
        <p:grpSpPr bwMode="auto">
          <a:xfrm>
            <a:off x="509587" y="1628800"/>
            <a:ext cx="8134350" cy="2880320"/>
            <a:chOff x="2696" y="1595"/>
            <a:chExt cx="12809" cy="4029"/>
          </a:xfrm>
        </p:grpSpPr>
        <p:grpSp>
          <p:nvGrpSpPr>
            <p:cNvPr id="4115" name="Group 19"/>
            <p:cNvGrpSpPr>
              <a:grpSpLocks/>
            </p:cNvGrpSpPr>
            <p:nvPr/>
          </p:nvGrpSpPr>
          <p:grpSpPr bwMode="auto">
            <a:xfrm>
              <a:off x="5945" y="3265"/>
              <a:ext cx="2" cy="1591"/>
              <a:chOff x="5962" y="3265"/>
              <a:chExt cx="2" cy="1591"/>
            </a:xfrm>
          </p:grpSpPr>
          <p:cxnSp>
            <p:nvCxnSpPr>
              <p:cNvPr id="4116" name="AutoShape 20"/>
              <p:cNvCxnSpPr>
                <a:cxnSpLocks noChangeShapeType="1"/>
              </p:cNvCxnSpPr>
              <p:nvPr/>
            </p:nvCxnSpPr>
            <p:spPr bwMode="auto">
              <a:xfrm>
                <a:off x="5963" y="3265"/>
                <a:ext cx="1" cy="3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4117" name="AutoShape 21"/>
              <p:cNvCxnSpPr>
                <a:cxnSpLocks noChangeShapeType="1"/>
              </p:cNvCxnSpPr>
              <p:nvPr/>
            </p:nvCxnSpPr>
            <p:spPr bwMode="auto">
              <a:xfrm>
                <a:off x="5962" y="4487"/>
                <a:ext cx="2" cy="36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</p:cxnSp>
        </p:grpSp>
        <p:sp>
          <p:nvSpPr>
            <p:cNvPr id="4118" name="Text Box 22"/>
            <p:cNvSpPr txBox="1">
              <a:spLocks noChangeArrowheads="1"/>
            </p:cNvSpPr>
            <p:nvPr/>
          </p:nvSpPr>
          <p:spPr bwMode="auto">
            <a:xfrm>
              <a:off x="8569" y="2640"/>
              <a:ext cx="5312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разрабатываемые вне рамок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2696" y="1595"/>
              <a:ext cx="12809" cy="70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Размещение НО окончательной редакции проекта стандарта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пояснительной записки и сводки отзывов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0" name="AutoShape 24"/>
            <p:cNvCxnSpPr>
              <a:cxnSpLocks noChangeShapeType="1"/>
            </p:cNvCxnSpPr>
            <p:nvPr/>
          </p:nvCxnSpPr>
          <p:spPr bwMode="auto">
            <a:xfrm>
              <a:off x="5945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4121" name="AutoShape 25"/>
            <p:cNvCxnSpPr>
              <a:cxnSpLocks noChangeShapeType="1"/>
            </p:cNvCxnSpPr>
            <p:nvPr/>
          </p:nvCxnSpPr>
          <p:spPr bwMode="auto">
            <a:xfrm>
              <a:off x="11251" y="229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4122" name="Text Box 26"/>
            <p:cNvSpPr txBox="1">
              <a:spLocks noChangeArrowheads="1"/>
            </p:cNvSpPr>
            <p:nvPr/>
          </p:nvSpPr>
          <p:spPr bwMode="auto">
            <a:xfrm>
              <a:off x="3527" y="2661"/>
              <a:ext cx="4766" cy="60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Темы, разработанные в рамках МТК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3527" y="3632"/>
              <a:ext cx="4878" cy="85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Проведение голосования внутри МТК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(вне системы АИС МГС)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683" y="4860"/>
              <a:ext cx="9942" cy="76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Голосование НО по темам  других стран-участниц МГС (право на голосование в зависимости от вхождения НО в состав МТК определяется НО самостоятельно)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25" name="AutoShape 29"/>
            <p:cNvCxnSpPr>
              <a:cxnSpLocks noChangeShapeType="1"/>
            </p:cNvCxnSpPr>
            <p:nvPr/>
          </p:nvCxnSpPr>
          <p:spPr bwMode="auto">
            <a:xfrm>
              <a:off x="11235" y="3318"/>
              <a:ext cx="0" cy="15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</p:grp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899592" y="2276872"/>
          <a:ext cx="6912768" cy="1584176"/>
        </p:xfrm>
        <a:graphic>
          <a:graphicData uri="http://schemas.openxmlformats.org/drawingml/2006/table">
            <a:tbl>
              <a:tblPr/>
              <a:tblGrid>
                <a:gridCol w="3940163"/>
                <a:gridCol w="2772354"/>
                <a:gridCol w="200251"/>
              </a:tblGrid>
              <a:tr h="888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8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5" marR="60545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/>
              <a:t> </a:t>
            </a:r>
            <a:r>
              <a:rPr lang="ru-RU" sz="2200" b="1" dirty="0" smtClean="0"/>
              <a:t>Алгоритм работы в АИС </a:t>
            </a:r>
            <a:r>
              <a:rPr lang="ru-RU" sz="2200" b="1" dirty="0"/>
              <a:t>МГС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35363" y="426293"/>
            <a:ext cx="9001274" cy="6315075"/>
            <a:chOff x="49" y="670"/>
            <a:chExt cx="15969" cy="9945"/>
          </a:xfrm>
        </p:grpSpPr>
        <p:cxnSp>
          <p:nvCxnSpPr>
            <p:cNvPr id="6159" name="AutoShape 15"/>
            <p:cNvCxnSpPr>
              <a:cxnSpLocks noChangeShapeType="1"/>
            </p:cNvCxnSpPr>
            <p:nvPr/>
          </p:nvCxnSpPr>
          <p:spPr bwMode="auto">
            <a:xfrm>
              <a:off x="13846" y="7667"/>
              <a:ext cx="217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46" name="AutoShape 2"/>
            <p:cNvCxnSpPr>
              <a:cxnSpLocks noChangeShapeType="1"/>
            </p:cNvCxnSpPr>
            <p:nvPr/>
          </p:nvCxnSpPr>
          <p:spPr bwMode="auto">
            <a:xfrm rot="10800000" flipV="1">
              <a:off x="13258" y="4629"/>
              <a:ext cx="1070" cy="427"/>
            </a:xfrm>
            <a:prstGeom prst="bentConnector3">
              <a:avLst>
                <a:gd name="adj1" fmla="val 139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6147" name="AutoShape 3"/>
            <p:cNvCxnSpPr>
              <a:cxnSpLocks noChangeShapeType="1"/>
            </p:cNvCxnSpPr>
            <p:nvPr/>
          </p:nvCxnSpPr>
          <p:spPr bwMode="auto">
            <a:xfrm>
              <a:off x="12952" y="131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48" name="Text Box 4"/>
            <p:cNvSpPr txBox="1">
              <a:spLocks noChangeArrowheads="1"/>
            </p:cNvSpPr>
            <p:nvPr/>
          </p:nvSpPr>
          <p:spPr bwMode="auto">
            <a:xfrm>
              <a:off x="12058" y="1657"/>
              <a:ext cx="3683" cy="55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113" y="1507"/>
              <a:ext cx="11333" cy="3031"/>
            </a:xfrm>
            <a:prstGeom prst="rect">
              <a:avLst/>
            </a:prstGeom>
            <a:noFill/>
            <a:ln w="12700">
              <a:solidFill>
                <a:srgbClr val="C0504D"/>
              </a:solidFill>
              <a:prstDash val="dash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1" name="Text Box 7"/>
            <p:cNvSpPr txBox="1">
              <a:spLocks noChangeArrowheads="1"/>
            </p:cNvSpPr>
            <p:nvPr/>
          </p:nvSpPr>
          <p:spPr bwMode="auto">
            <a:xfrm>
              <a:off x="927" y="670"/>
              <a:ext cx="12607" cy="61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Процедура голосования по темам НО от других стран-участниц МГС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2" name="Text Box 8"/>
            <p:cNvSpPr txBox="1">
              <a:spLocks noChangeArrowheads="1"/>
            </p:cNvSpPr>
            <p:nvPr/>
          </p:nvSpPr>
          <p:spPr bwMode="auto">
            <a:xfrm>
              <a:off x="7568" y="7189"/>
              <a:ext cx="2093" cy="904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тем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3" name="AutoShape 9"/>
            <p:cNvCxnSpPr>
              <a:cxnSpLocks noChangeShapeType="1"/>
            </p:cNvCxnSpPr>
            <p:nvPr/>
          </p:nvCxnSpPr>
          <p:spPr bwMode="auto">
            <a:xfrm>
              <a:off x="7351" y="6463"/>
              <a:ext cx="1441" cy="7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54" name="AutoShape 10"/>
            <p:cNvCxnSpPr>
              <a:cxnSpLocks noChangeShapeType="1"/>
            </p:cNvCxnSpPr>
            <p:nvPr/>
          </p:nvCxnSpPr>
          <p:spPr bwMode="auto">
            <a:xfrm>
              <a:off x="5659" y="8093"/>
              <a:ext cx="855" cy="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55" name="Text Box 11"/>
            <p:cNvSpPr txBox="1">
              <a:spLocks noChangeArrowheads="1"/>
            </p:cNvSpPr>
            <p:nvPr/>
          </p:nvSpPr>
          <p:spPr bwMode="auto">
            <a:xfrm>
              <a:off x="4079" y="5611"/>
              <a:ext cx="4387" cy="8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Положительный результат голосования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12096" y="7189"/>
              <a:ext cx="1845" cy="1046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Доработка проекта МС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9943" y="7189"/>
              <a:ext cx="2001" cy="972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Разработка прекращена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9356" y="5631"/>
              <a:ext cx="4746" cy="113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Отрицательный результат голосования -  стадия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«Отклонено при голосовании»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0" name="AutoShape 16"/>
            <p:cNvCxnSpPr>
              <a:cxnSpLocks noChangeShapeType="1"/>
            </p:cNvCxnSpPr>
            <p:nvPr/>
          </p:nvCxnSpPr>
          <p:spPr bwMode="auto">
            <a:xfrm flipV="1">
              <a:off x="16017" y="977"/>
              <a:ext cx="1" cy="6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61" name="AutoShape 17"/>
            <p:cNvCxnSpPr>
              <a:cxnSpLocks noChangeShapeType="1"/>
            </p:cNvCxnSpPr>
            <p:nvPr/>
          </p:nvCxnSpPr>
          <p:spPr bwMode="auto">
            <a:xfrm flipH="1">
              <a:off x="13534" y="976"/>
              <a:ext cx="248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2" name="AutoShape 18"/>
            <p:cNvCxnSpPr>
              <a:cxnSpLocks noChangeShapeType="1"/>
            </p:cNvCxnSpPr>
            <p:nvPr/>
          </p:nvCxnSpPr>
          <p:spPr bwMode="auto">
            <a:xfrm>
              <a:off x="4922" y="128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3" name="AutoShape 19"/>
            <p:cNvCxnSpPr>
              <a:cxnSpLocks noChangeShapeType="1"/>
            </p:cNvCxnSpPr>
            <p:nvPr/>
          </p:nvCxnSpPr>
          <p:spPr bwMode="auto">
            <a:xfrm>
              <a:off x="8649" y="1300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4" name="Text Box 20"/>
            <p:cNvSpPr txBox="1">
              <a:spLocks noChangeArrowheads="1"/>
            </p:cNvSpPr>
            <p:nvPr/>
          </p:nvSpPr>
          <p:spPr bwMode="auto">
            <a:xfrm>
              <a:off x="49" y="1649"/>
              <a:ext cx="5553" cy="569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5" name="Text Box 21"/>
            <p:cNvSpPr txBox="1">
              <a:spLocks noChangeArrowheads="1"/>
            </p:cNvSpPr>
            <p:nvPr/>
          </p:nvSpPr>
          <p:spPr bwMode="auto">
            <a:xfrm>
              <a:off x="5670" y="1663"/>
              <a:ext cx="5863" cy="55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6" name="AutoShape 22"/>
            <p:cNvCxnSpPr>
              <a:cxnSpLocks noChangeShapeType="1"/>
            </p:cNvCxnSpPr>
            <p:nvPr/>
          </p:nvCxnSpPr>
          <p:spPr bwMode="auto">
            <a:xfrm>
              <a:off x="3364" y="2267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7" name="AutoShape 23"/>
            <p:cNvCxnSpPr>
              <a:cxnSpLocks noChangeShapeType="1"/>
            </p:cNvCxnSpPr>
            <p:nvPr/>
          </p:nvCxnSpPr>
          <p:spPr bwMode="auto">
            <a:xfrm>
              <a:off x="5542" y="2250"/>
              <a:ext cx="1541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8" name="AutoShape 24"/>
            <p:cNvCxnSpPr>
              <a:cxnSpLocks noChangeShapeType="1"/>
            </p:cNvCxnSpPr>
            <p:nvPr/>
          </p:nvCxnSpPr>
          <p:spPr bwMode="auto">
            <a:xfrm>
              <a:off x="13431" y="2204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9" name="Text Box 25"/>
            <p:cNvSpPr txBox="1">
              <a:spLocks noChangeArrowheads="1"/>
            </p:cNvSpPr>
            <p:nvPr/>
          </p:nvSpPr>
          <p:spPr bwMode="auto">
            <a:xfrm>
              <a:off x="1422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государств-членов МТК в бюллетени доступны пункты «За», «Против», «Воздержался»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5263" y="2602"/>
              <a:ext cx="3754" cy="178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остальных государств только  пункт «Воздержался»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11571" y="2567"/>
              <a:ext cx="4272" cy="208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37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всех заинтересованных государств в бюллетени доступны пункты «За», «Против», «Воздержался» (НО самостоятельно определяет пункт в зависимости от его вхождения в состав МТК)</a:t>
              </a:r>
              <a:endParaRPr kumimoji="0" lang="ru-RU" sz="137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2" name="AutoShape 28"/>
            <p:cNvCxnSpPr>
              <a:cxnSpLocks noChangeShapeType="1"/>
            </p:cNvCxnSpPr>
            <p:nvPr/>
          </p:nvCxnSpPr>
          <p:spPr bwMode="auto">
            <a:xfrm>
              <a:off x="8791" y="4385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4692" y="4776"/>
              <a:ext cx="8566" cy="49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Подсчет результатов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4" name="AutoShape 30"/>
            <p:cNvCxnSpPr>
              <a:cxnSpLocks noChangeShapeType="1"/>
            </p:cNvCxnSpPr>
            <p:nvPr/>
          </p:nvCxnSpPr>
          <p:spPr bwMode="auto">
            <a:xfrm>
              <a:off x="7082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5" name="AutoShape 31"/>
            <p:cNvCxnSpPr>
              <a:cxnSpLocks noChangeShapeType="1"/>
            </p:cNvCxnSpPr>
            <p:nvPr/>
          </p:nvCxnSpPr>
          <p:spPr bwMode="auto">
            <a:xfrm>
              <a:off x="10836" y="526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6" name="AutoShape 32"/>
            <p:cNvCxnSpPr>
              <a:cxnSpLocks noChangeShapeType="1"/>
            </p:cNvCxnSpPr>
            <p:nvPr/>
          </p:nvCxnSpPr>
          <p:spPr bwMode="auto">
            <a:xfrm>
              <a:off x="10927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7" name="AutoShape 33"/>
            <p:cNvCxnSpPr>
              <a:cxnSpLocks noChangeShapeType="1"/>
            </p:cNvCxnSpPr>
            <p:nvPr/>
          </p:nvCxnSpPr>
          <p:spPr bwMode="auto">
            <a:xfrm>
              <a:off x="12933" y="6826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8" name="AutoShape 34"/>
            <p:cNvCxnSpPr>
              <a:cxnSpLocks noChangeShapeType="1"/>
            </p:cNvCxnSpPr>
            <p:nvPr/>
          </p:nvCxnSpPr>
          <p:spPr bwMode="auto">
            <a:xfrm flipH="1">
              <a:off x="2028" y="6431"/>
              <a:ext cx="2459" cy="6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6179" name="AutoShape 35"/>
            <p:cNvCxnSpPr>
              <a:cxnSpLocks noChangeShapeType="1"/>
            </p:cNvCxnSpPr>
            <p:nvPr/>
          </p:nvCxnSpPr>
          <p:spPr bwMode="auto">
            <a:xfrm>
              <a:off x="5541" y="6431"/>
              <a:ext cx="1" cy="6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6180" name="Text Box 36"/>
            <p:cNvSpPr txBox="1">
              <a:spLocks noChangeArrowheads="1"/>
            </p:cNvSpPr>
            <p:nvPr/>
          </p:nvSpPr>
          <p:spPr bwMode="auto">
            <a:xfrm>
              <a:off x="356" y="7107"/>
              <a:ext cx="3273" cy="986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 рамках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1" name="Text Box 37"/>
            <p:cNvSpPr txBox="1">
              <a:spLocks noChangeArrowheads="1"/>
            </p:cNvSpPr>
            <p:nvPr/>
          </p:nvSpPr>
          <p:spPr bwMode="auto">
            <a:xfrm>
              <a:off x="3735" y="7121"/>
              <a:ext cx="3468" cy="97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Для тем, разработанных вне рамок МТК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2" name="Text Box 38"/>
            <p:cNvSpPr txBox="1">
              <a:spLocks noChangeArrowheads="1"/>
            </p:cNvSpPr>
            <p:nvPr/>
          </p:nvSpPr>
          <p:spPr bwMode="auto">
            <a:xfrm>
              <a:off x="356" y="8456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количества полноправных членов МТК, включая страну-разработчика, но не менее четырех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83" name="AutoShape 39"/>
            <p:cNvCxnSpPr>
              <a:cxnSpLocks noChangeShapeType="1"/>
            </p:cNvCxnSpPr>
            <p:nvPr/>
          </p:nvCxnSpPr>
          <p:spPr bwMode="auto">
            <a:xfrm>
              <a:off x="2125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84" name="AutoShape 40"/>
            <p:cNvCxnSpPr>
              <a:cxnSpLocks noChangeShapeType="1"/>
            </p:cNvCxnSpPr>
            <p:nvPr/>
          </p:nvCxnSpPr>
          <p:spPr bwMode="auto">
            <a:xfrm>
              <a:off x="8020" y="8093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85" name="Text Box 41"/>
            <p:cNvSpPr txBox="1">
              <a:spLocks noChangeArrowheads="1"/>
            </p:cNvSpPr>
            <p:nvPr/>
          </p:nvSpPr>
          <p:spPr bwMode="auto">
            <a:xfrm>
              <a:off x="5699" y="8473"/>
              <a:ext cx="3318" cy="214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3/4 «За» от числа НО, принявших участие в голосовании, включая страну-разработчика, но не менее четырех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0" name="AutoShape 6"/>
            <p:cNvCxnSpPr>
              <a:cxnSpLocks noChangeShapeType="1"/>
            </p:cNvCxnSpPr>
            <p:nvPr/>
          </p:nvCxnSpPr>
          <p:spPr bwMode="auto">
            <a:xfrm>
              <a:off x="10463" y="2252"/>
              <a:ext cx="1108" cy="1014"/>
            </a:xfrm>
            <a:prstGeom prst="bentConnector3">
              <a:avLst>
                <a:gd name="adj1" fmla="val -144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</p:grpSp>
      <p:graphicFrame>
        <p:nvGraphicFramePr>
          <p:cNvPr id="61" name="Таблица 60"/>
          <p:cNvGraphicFramePr>
            <a:graphicFrameLocks noGrp="1"/>
          </p:cNvGraphicFramePr>
          <p:nvPr/>
        </p:nvGraphicFramePr>
        <p:xfrm>
          <a:off x="107504" y="4273377"/>
          <a:ext cx="4032448" cy="2539999"/>
        </p:xfrm>
        <a:graphic>
          <a:graphicData uri="http://schemas.openxmlformats.org/drawingml/2006/table">
            <a:tbl>
              <a:tblPr/>
              <a:tblGrid>
                <a:gridCol w="2899229"/>
                <a:gridCol w="1133219"/>
              </a:tblGrid>
              <a:tr h="948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1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33650" algn="l"/>
                        </a:tabLs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81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1560</TotalTime>
  <Words>764</Words>
  <Application>Microsoft Office PowerPoint</Application>
  <PresentationFormat>Экран (4:3)</PresentationFormat>
  <Paragraphs>106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Verdana</vt:lpstr>
      <vt:lpstr>Wingdings</vt:lpstr>
      <vt:lpstr>Wingdings 2</vt:lpstr>
      <vt:lpstr>Аспект</vt:lpstr>
      <vt:lpstr>Автоматизированная система Межгосударственного   совета по стандартизации, метрологии и сертификации  (АИС МГС)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М. Чаркина</dc:creator>
  <cp:lastModifiedBy>BOSS</cp:lastModifiedBy>
  <cp:revision>148</cp:revision>
  <cp:lastPrinted>2016-06-22T11:20:37Z</cp:lastPrinted>
  <dcterms:created xsi:type="dcterms:W3CDTF">2016-02-09T06:52:27Z</dcterms:created>
  <dcterms:modified xsi:type="dcterms:W3CDTF">2016-06-24T06:48:10Z</dcterms:modified>
</cp:coreProperties>
</file>